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6" r:id="rId11"/>
    <p:sldId id="269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2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Police/Panel/Analysis%20of%20Petition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313a78b19e3dbda/Kingston/ARC/NHRC/Police/Panel/Analysis%20of%20Petition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chemeClr val="tx1"/>
                </a:solidFill>
              </a:rPr>
              <a:t>General Status of Petitions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DBB-4A7A-B722-44B7B32970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DBB-4A7A-B722-44B7B32970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'[Analysis of Petitions.xlsx]Sheet2'!$E$10:$F$10</c:f>
              <c:strCache>
                <c:ptCount val="2"/>
                <c:pt idx="0">
                  <c:v>Not Heard</c:v>
                </c:pt>
                <c:pt idx="1">
                  <c:v>Concluded</c:v>
                </c:pt>
              </c:strCache>
            </c:strRef>
          </c:cat>
          <c:val>
            <c:numRef>
              <c:f>'[Analysis of Petitions.xlsx]Sheet2'!$E$11:$F$11</c:f>
              <c:numCache>
                <c:formatCode>General</c:formatCode>
                <c:ptCount val="2"/>
                <c:pt idx="0">
                  <c:v>143</c:v>
                </c:pt>
                <c:pt idx="1">
                  <c:v>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BB-4A7A-B722-44B7B3297082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DBB-4A7A-B722-44B7B32970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DBB-4A7A-B722-44B7B32970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'[Analysis of Petitions.xlsx]Sheet2'!$E$10:$F$10</c:f>
              <c:strCache>
                <c:ptCount val="2"/>
                <c:pt idx="0">
                  <c:v>Not Heard</c:v>
                </c:pt>
                <c:pt idx="1">
                  <c:v>Concluded</c:v>
                </c:pt>
              </c:strCache>
            </c:strRef>
          </c:cat>
          <c:val>
            <c:numRef>
              <c:f>'[Analysis of Petitions.xlsx]Sheet2'!$E$12:$F$12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9-BDBB-4A7A-B722-44B7B329708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>
                <a:solidFill>
                  <a:schemeClr val="tx1"/>
                </a:solidFill>
              </a:rPr>
              <a:t>Concluded</a:t>
            </a:r>
            <a:r>
              <a:rPr lang="en-US" sz="2400" baseline="0">
                <a:solidFill>
                  <a:schemeClr val="tx1"/>
                </a:solidFill>
              </a:rPr>
              <a:t> Cases Based on Subject Matters</a:t>
            </a:r>
            <a:endParaRPr lang="en-US" sz="240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54-4871-827D-F73267AE0C52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454-4871-827D-F73267AE0C5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'[Analysis of Petitions.xlsx]Sheet2'!$F$34:$F$36</c:f>
              <c:strCache>
                <c:ptCount val="3"/>
                <c:pt idx="0">
                  <c:v>Extra judicial killing</c:v>
                </c:pt>
                <c:pt idx="1">
                  <c:v>Unlawful arrest &amp; detention</c:v>
                </c:pt>
                <c:pt idx="2">
                  <c:v>Torture, cruel, inhuman and degrading treatment</c:v>
                </c:pt>
              </c:strCache>
            </c:strRef>
          </c:cat>
          <c:val>
            <c:numRef>
              <c:f>'[Analysis of Petitions.xlsx]Sheet2'!$G$34:$G$36</c:f>
              <c:numCache>
                <c:formatCode>General</c:formatCode>
                <c:ptCount val="3"/>
                <c:pt idx="0">
                  <c:v>43</c:v>
                </c:pt>
                <c:pt idx="1">
                  <c:v>57</c:v>
                </c:pt>
                <c:pt idx="2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54-4871-827D-F73267AE0C5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66822928"/>
        <c:axId val="1866823760"/>
      </c:barChart>
      <c:catAx>
        <c:axId val="186682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6823760"/>
        <c:crosses val="autoZero"/>
        <c:auto val="1"/>
        <c:lblAlgn val="ctr"/>
        <c:lblOffset val="100"/>
        <c:noMultiLvlLbl val="0"/>
      </c:catAx>
      <c:valAx>
        <c:axId val="1866823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6822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7F19C-033D-4544-AF00-A691E87A75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363A3A-C420-49DD-A1F2-FABC42235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A4674-058B-44B3-8FF3-D89CE1A1A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58463-B92A-42DE-93F3-52955129A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81163-20E0-4734-B97C-B9919F7DA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36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896CC-B692-4906-8F7A-1DA9E9716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B725E4-6F44-4818-B71A-AFF7712E8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C9064-A55A-4109-960D-250A59DB9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3A9A-DCAC-4F2F-A35A-96BEC5FDD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6903F-E481-499E-BACE-BEDA56EE7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9370D6-DF71-4093-8E40-D5436BBDD4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63EFAB-E87C-4B2F-834D-904987228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07B41-1816-4AAF-804D-4F669D6C8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CADE3-60E3-479B-8FDF-8ADB2ED5A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B1521-0687-48C4-BB68-B41D430D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91F88-876A-4ABE-A025-4E5C05CAB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2BE3A-DC8E-470B-81AB-E9E0CBCC0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2E1DB-6D58-4DFC-BFB6-046513E32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BF946-924D-450A-9D44-5E567D9DE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716A3-1B42-4293-A800-9D36508EA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74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71882-2201-49BC-89CF-C2D54E206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FF9D3-2685-408E-B21F-60C6E01B6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4FF26-82F5-4183-9BCD-2205AB903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4FD0B-C65E-4785-B5EA-AB41CDCEA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6F715-8904-41E7-B814-C331C1193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68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A4B7F-FC77-4436-ACA1-6D3C8CD56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86A07-8EB3-402A-8D15-9C5690063F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A88EA1-3DAD-4B33-A353-926A38BD4E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EA9671-55BE-4AE4-903E-85D56B4F1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98537-435B-470F-8230-639734DA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18F2A9-04D1-4497-BD18-973669D1E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0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7BC74-8E0E-42F3-8F3F-EEECB0C84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1339F3-40E8-452A-9C84-A84ABB18D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7D4486-5739-409C-AE42-5D351A796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4139AC-DE88-423E-90AE-9A39721B0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5003E1-2B5E-4C64-B7B5-D3F31B517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3907A9-78DD-4B7C-8345-3F916A8B8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0A8F0B-02D7-4239-96FB-6AFF97A0C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F91087-9FAB-4101-BCFD-8EF1C51D7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8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E8EBF-B0FA-49B5-8617-EC62691F3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2AE326-5663-4120-AF62-AD86B9CE6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04117-4B24-4962-84FA-1938AF5CC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74915C-B17C-477B-B5C3-A0A171AB9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0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FFC423-1D9F-488A-AE8C-04ADC6A40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8C70E4-2B17-4283-BAC1-378BD9479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B75E11-F560-4C51-BB43-F049C5B9E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8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878FB-3E32-4180-8F02-AF1475C6A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E42A0-86A5-4597-BBBA-11BF1BD16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1BA35-6DC0-48FE-A3DA-BFD54CB46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10C99-87E2-4E3B-AE95-9BA3DF8A3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A6A810-8B5E-4648-92D1-8AC08D85D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F749F-7E6A-4190-8086-583840614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1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6FC5D-49BA-4254-8A62-DD303F29A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624719-D9EE-46AE-857B-0CE674251C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E81C3-7D82-499D-8F9B-33DB33CE2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8DB6B-3C98-4745-9254-1E7071331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1CFC4-ACBE-4DD5-9817-D5C7C8287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5AA352-3025-44B6-96D9-9B525670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7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CBA069-DC6F-472D-8176-D30B20CA7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26E96-144D-4514-9462-B7D4421B6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BC2D8-2E3C-4338-8526-20D5B45AB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CDB84-2BB0-4EE6-B2CC-2B8B3E28F4EE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F17E7-669C-4847-B865-8A863B25E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1854A-B4FB-47B8-A9B8-D0030406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FB27-441D-4DAD-AB02-035E42F8B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1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F7538-47FB-4CF9-B411-3681AC94C4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IIP-SARS: Status, Achievements and Challenges </a:t>
            </a:r>
            <a:endParaRPr lang="en-US" sz="96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B7C61F-89F5-44F9-A2E6-99816C9BF2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Hilary Ogbonna, </a:t>
            </a:r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Senior Human Rights Adviser and Secretary of IIP-SARS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028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57DE0-0E73-43BE-95F7-18B70B1B3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Awards/Compensation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54F75-368B-49DB-8287-CE424442A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7 - Extrajudicial Killing and Enforced Disappearance</a:t>
            </a:r>
          </a:p>
          <a:p>
            <a:r>
              <a:rPr lang="en-ZA" dirty="0"/>
              <a:t>5 - Torture, Inhuman and Degrading Treatment</a:t>
            </a:r>
          </a:p>
          <a:p>
            <a:r>
              <a:rPr lang="en-US" dirty="0"/>
              <a:t>5 - Illegal Arrests and Prolonged Detention</a:t>
            </a:r>
          </a:p>
          <a:p>
            <a:r>
              <a:rPr lang="en-US" dirty="0"/>
              <a:t>3 – Confiscation of Property, Threat to Life</a:t>
            </a:r>
          </a:p>
        </p:txBody>
      </p:sp>
    </p:spTree>
    <p:extLst>
      <p:ext uri="{BB962C8B-B14F-4D97-AF65-F5344CB8AC3E}">
        <p14:creationId xmlns:p14="http://schemas.microsoft.com/office/powerpoint/2010/main" val="1339194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2D4E2-997B-4FBD-ADEF-BD28CE448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Notes on Justice for Victims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0132F-18B4-4FCA-B405-08B5D6C7C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Institutional</a:t>
            </a:r>
          </a:p>
          <a:p>
            <a:pPr lvl="1"/>
            <a:r>
              <a:rPr lang="en-ZA" dirty="0"/>
              <a:t>Nigerian Police Force</a:t>
            </a:r>
          </a:p>
          <a:p>
            <a:pPr lvl="1"/>
            <a:r>
              <a:rPr lang="en-ZA" dirty="0"/>
              <a:t>Police Service Commission</a:t>
            </a:r>
          </a:p>
          <a:p>
            <a:r>
              <a:rPr lang="en-ZA" dirty="0"/>
              <a:t>Prosecutorial</a:t>
            </a:r>
          </a:p>
          <a:p>
            <a:pPr lvl="1"/>
            <a:r>
              <a:rPr lang="en-ZA" dirty="0"/>
              <a:t>Office of the Attorney General of the Federation</a:t>
            </a:r>
          </a:p>
          <a:p>
            <a:r>
              <a:rPr lang="en-ZA" dirty="0"/>
              <a:t>Compensation</a:t>
            </a:r>
          </a:p>
          <a:p>
            <a:pPr lvl="1"/>
            <a:r>
              <a:rPr lang="en-ZA" dirty="0"/>
              <a:t>Government at State and Federal Levels</a:t>
            </a:r>
          </a:p>
          <a:p>
            <a:pPr lvl="1"/>
            <a:r>
              <a:rPr lang="en-ZA" dirty="0"/>
              <a:t>NHRC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85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8FB92-AA1F-4DCE-BBA9-BABED6AE6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Challenges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54C9A-7112-4EE3-9910-D87E54576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ZA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Funding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ZA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ZA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 support the Panel’s logistics and operations.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ZA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 support the work of Panel Members and secretariat staff.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ZA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 the payment compensation to victims in concluded petitions.</a:t>
            </a:r>
          </a:p>
          <a:p>
            <a:pPr marL="457200" lvl="1" indent="0" algn="just">
              <a:spcBef>
                <a:spcPts val="0"/>
              </a:spcBef>
              <a:buNone/>
            </a:pP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ZA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Operational challenges with the Police.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ZA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Lack of records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ZA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Poor support to the Police Legal Team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ZA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Disobedience to Panel Orders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92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6D5B5-EF57-4317-813A-C211A355C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Next Steps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72954-5CD2-4143-8BA9-E87769BF2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What happens to the remaining 143 Petitions?</a:t>
            </a:r>
          </a:p>
          <a:p>
            <a:pPr lvl="1"/>
            <a:r>
              <a:rPr lang="en-ZA" dirty="0"/>
              <a:t>Panel has adjourned sine die</a:t>
            </a:r>
          </a:p>
          <a:p>
            <a:pPr lvl="1"/>
            <a:r>
              <a:rPr lang="en-ZA" dirty="0"/>
              <a:t>There will be no more sittings until funding comes</a:t>
            </a:r>
          </a:p>
          <a:p>
            <a:r>
              <a:rPr lang="en-ZA" dirty="0"/>
              <a:t>NHRC will continue to seek for funds to administer the Panel and to compensate victims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945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35D004-5FD2-43E7-99BD-5B746D701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ZA" dirty="0"/>
              <a:t>Background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14EB5E-2901-4ABC-B5CA-6C391957C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ZA" sz="2000" dirty="0"/>
              <a:t>The IIP-SARS: A National Panel established by the NHRC in response to the END SARS protests and the NEC Resolution.</a:t>
            </a:r>
          </a:p>
          <a:p>
            <a:r>
              <a:rPr lang="en-ZA" sz="2000" dirty="0"/>
              <a:t>9 Member Panel drawn from the judiciary, the Bar, civil society, Government and Youths.</a:t>
            </a:r>
          </a:p>
          <a:p>
            <a:r>
              <a:rPr lang="en-ZA" sz="2000" dirty="0"/>
              <a:t>Panel had inaugural sitting in November 2020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74DCAF9-A7AD-4734-850D-0FEFDAD785B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l="8553" r="23853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DEAC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967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418B1C-9D92-4E97-934A-6C89D2D3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ZA" sz="4000" b="1" dirty="0"/>
              <a:t>Synopsis of Petitions</a:t>
            </a:r>
            <a:endParaRPr lang="en-US" sz="4000" b="1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8C3F7-322C-4B4E-BB3D-61B53968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en-GB" sz="20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297 petitions from 29 states and the Federal Capital Territory (FCT) </a:t>
            </a:r>
          </a:p>
          <a:p>
            <a:pPr lvl="1"/>
            <a:r>
              <a:rPr lang="en-US" sz="2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Illegal Arrests and Detention</a:t>
            </a:r>
          </a:p>
          <a:p>
            <a:pPr lvl="1"/>
            <a:r>
              <a:rPr lang="en-US" sz="2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Cruel, inhuman and degrading treatment, </a:t>
            </a:r>
          </a:p>
          <a:p>
            <a:pPr lvl="1"/>
            <a:r>
              <a:rPr lang="en-US" sz="20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xtra-judicial killing </a:t>
            </a:r>
          </a:p>
          <a:p>
            <a:pPr lvl="1"/>
            <a:r>
              <a:rPr lang="en-US" sz="2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Non-payment of judgment debts/awards </a:t>
            </a:r>
          </a:p>
          <a:p>
            <a:pPr marL="457200" lvl="1" indent="0">
              <a:buNone/>
            </a:pPr>
            <a:endParaRPr lang="en-US" sz="200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C4E54A-D83C-44BE-84B9-68FD269EB5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161" r="30944" b="1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05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04319320-04A1-4E0B-9EAA-EC7862B019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227" y="67317"/>
            <a:ext cx="10378160" cy="67906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6250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art, pie chart&#10;&#10;Description automatically generated">
            <a:extLst>
              <a:ext uri="{FF2B5EF4-FFF2-40B4-BE49-F238E27FC236}">
                <a16:creationId xmlns:a16="http://schemas.microsoft.com/office/drawing/2014/main" id="{8174F473-E397-4A29-9FA5-05E21062B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890" y="583421"/>
            <a:ext cx="10007911" cy="62212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414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D7437C-ACF3-465F-AC5B-D66C40D9D1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01" y="173905"/>
            <a:ext cx="10378159" cy="66195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302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43EB2B5-C3EB-408F-A5FA-613157FA43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3424554"/>
              </p:ext>
            </p:extLst>
          </p:nvPr>
        </p:nvGraphicFramePr>
        <p:xfrm>
          <a:off x="1985875" y="1116353"/>
          <a:ext cx="7814473" cy="4908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2710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4C85F78-44F9-482F-A7FE-85DC04EFDD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3961199"/>
              </p:ext>
            </p:extLst>
          </p:nvPr>
        </p:nvGraphicFramePr>
        <p:xfrm>
          <a:off x="970499" y="1200501"/>
          <a:ext cx="9430100" cy="5290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3296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B3992-5428-469A-A8E7-220863F21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Statistics on Decided Cases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EBDEF-5114-4102-AF17-AE51BDF52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Struck out – 25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Withdrawn – 12</a:t>
            </a:r>
          </a:p>
          <a:p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Dismissed – 1</a:t>
            </a:r>
          </a:p>
          <a:p>
            <a:r>
              <a:rPr lang="en-ZA" sz="3200" dirty="0">
                <a:latin typeface="Arial" panose="020B0604020202020204" pitchFamily="34" charset="0"/>
                <a:cs typeface="Arial" panose="020B0604020202020204" pitchFamily="34" charset="0"/>
              </a:rPr>
              <a:t>Panel has reached decision in 75 Cases</a:t>
            </a:r>
          </a:p>
          <a:p>
            <a:r>
              <a:rPr lang="en-ZA" sz="3200" dirty="0">
                <a:latin typeface="Arial" panose="020B0604020202020204" pitchFamily="34" charset="0"/>
                <a:cs typeface="Arial" panose="020B0604020202020204" pitchFamily="34" charset="0"/>
              </a:rPr>
              <a:t>Compensation has been approved for 20 cases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654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294</Words>
  <Application>Microsoft Office PowerPoint</Application>
  <PresentationFormat>Widescreen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The IIP-SARS: Status, Achievements and Challenges </vt:lpstr>
      <vt:lpstr>Background</vt:lpstr>
      <vt:lpstr>Synopsis of Petitions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Statistics on Decided Cases</vt:lpstr>
      <vt:lpstr>Awards/Compensation</vt:lpstr>
      <vt:lpstr>Notes on Justice for Victims</vt:lpstr>
      <vt:lpstr>Challenges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IIP-SARS: Status, Achievements and Challenges </dc:title>
  <dc:creator>Hilary Ogbonna</dc:creator>
  <cp:lastModifiedBy>Hilary Ogbonna</cp:lastModifiedBy>
  <cp:revision>1</cp:revision>
  <dcterms:created xsi:type="dcterms:W3CDTF">2021-12-23T08:39:17Z</dcterms:created>
  <dcterms:modified xsi:type="dcterms:W3CDTF">2021-12-23T12:09:16Z</dcterms:modified>
</cp:coreProperties>
</file>